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1"/>
  </p:notesMasterIdLst>
  <p:sldIdLst>
    <p:sldId id="385" r:id="rId2"/>
    <p:sldId id="390" r:id="rId3"/>
    <p:sldId id="357" r:id="rId4"/>
    <p:sldId id="384" r:id="rId5"/>
    <p:sldId id="403" r:id="rId6"/>
    <p:sldId id="392" r:id="rId7"/>
    <p:sldId id="396" r:id="rId8"/>
    <p:sldId id="397" r:id="rId9"/>
    <p:sldId id="400" r:id="rId10"/>
    <p:sldId id="358" r:id="rId11"/>
    <p:sldId id="383" r:id="rId12"/>
    <p:sldId id="347" r:id="rId13"/>
    <p:sldId id="386" r:id="rId14"/>
    <p:sldId id="406" r:id="rId15"/>
    <p:sldId id="387" r:id="rId16"/>
    <p:sldId id="407" r:id="rId17"/>
    <p:sldId id="408" r:id="rId18"/>
    <p:sldId id="405" r:id="rId19"/>
    <p:sldId id="404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1B1B"/>
    <a:srgbClr val="CBD9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7441F0-82BF-4C71-8ED0-3260E749D9EE}" v="1" dt="2026-07-15T00:07:25.099"/>
  </p1510:revLst>
</p1510:revInfo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69" autoAdjust="0"/>
    <p:restoredTop sz="94660"/>
  </p:normalViewPr>
  <p:slideViewPr>
    <p:cSldViewPr>
      <p:cViewPr varScale="1">
        <p:scale>
          <a:sx n="120" d="100"/>
          <a:sy n="120" d="100"/>
        </p:scale>
        <p:origin x="1014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-6" y="-1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Barrett" userId="201349466_tp_box_2" providerId="OAuth2" clId="{606DBCED-B4E0-4CEF-B81C-D51192CA348A}"/>
    <pc:docChg chg="modSld">
      <pc:chgData name="Christopher Barrett" userId="201349466_tp_box_2" providerId="OAuth2" clId="{606DBCED-B4E0-4CEF-B81C-D51192CA348A}" dt="2026-07-15T00:07:25.095" v="0"/>
      <pc:docMkLst>
        <pc:docMk/>
      </pc:docMkLst>
      <pc:sldChg chg="modAnim">
        <pc:chgData name="Christopher Barrett" userId="201349466_tp_box_2" providerId="OAuth2" clId="{606DBCED-B4E0-4CEF-B81C-D51192CA348A}" dt="2026-07-15T00:07:25.095" v="0"/>
        <pc:sldMkLst>
          <pc:docMk/>
          <pc:sldMk cId="3392951655" sldId="40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C17A48-D010-4B40-AE19-2B0C870EC395}" type="datetimeFigureOut">
              <a:rPr lang="en-US"/>
              <a:pPr>
                <a:defRPr/>
              </a:pPr>
              <a:t>7/14/2026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F3135D7-3DA5-4D8A-9165-4852192112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853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920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15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928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5452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CA8BC-6334-C7FC-356B-AD51911A1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57509CB7-2F3B-980B-C6E5-A6AE83D8E7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2284CE24-CE56-52BC-D821-D376700EE3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3023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498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4C29A-3E2A-415B-ADF2-E5FC8013B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3068AFBD-DDC6-9CD7-1926-994C4C53CF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E8E0467A-174C-DC03-6175-BC2670F778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8918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E263E-9BC9-F8CC-8393-C4D17FFE9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82F08C1D-2C1B-4ECD-7DD7-3266CF06E5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DF72DE0D-7833-19AA-D473-F6B9B17BE1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176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6B7F2-43C9-48DE-AB24-2281DDB09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1BBBCA13-E97E-9FCB-7A71-A61F674DA7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A51938EF-FC0F-D936-D5C2-88EF2B5C13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2913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 txBox="1">
            <a:spLocks noGrp="1" noChangeArrowheads="1"/>
          </p:cNvSpPr>
          <p:nvPr/>
        </p:nvSpPr>
        <p:spPr bwMode="auto">
          <a:xfrm>
            <a:off x="3884613" y="868680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 anchor="b"/>
          <a:lstStyle/>
          <a:p>
            <a:pPr algn="r" defTabSz="865188"/>
            <a:fld id="{AD05091E-21BF-46CD-9A65-B577D1393174}" type="slidenum">
              <a:rPr lang="es-ES" sz="1300">
                <a:latin typeface="Times New Roman" pitchFamily="18" charset="0"/>
              </a:rPr>
              <a:pPr algn="r" defTabSz="865188"/>
              <a:t>19</a:t>
            </a:fld>
            <a:endParaRPr lang="es-ES" sz="1300">
              <a:latin typeface="Times New Roman" pitchFamily="18" charset="0"/>
            </a:endParaRPr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7388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3213"/>
          </a:xfrm>
          <a:noFill/>
        </p:spPr>
        <p:txBody>
          <a:bodyPr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329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20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4367F-E350-0D90-A668-219A313D8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105AE0D3-1068-386A-4FF2-58F97D5DD8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1CC121C6-5908-61D6-5FA9-EA1E0438B0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334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920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A28EC-D296-12C2-EC46-D32CFCC0A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68F186B1-2393-A891-AF11-E1FDD71945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99F2942A-1344-39B8-BB49-C797A5E6640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888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44D52-1ACA-D520-A612-1952A44E4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2DD0F336-C400-96B2-1A14-8210B1F3B51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A7C4EF2C-58FA-7CF9-5D0C-6D95ED925F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095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15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6B181-3069-4377-B4D6-77150BF4D133}" type="datetimeFigureOut">
              <a:rPr lang="en-US"/>
              <a:pPr>
                <a:defRPr/>
              </a:pPr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DEB63-0872-4BBA-B416-8E74F348AD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F35F4-6851-45EF-B127-D3FDDE2C70E7}" type="datetimeFigureOut">
              <a:rPr lang="en-US"/>
              <a:pPr>
                <a:defRPr/>
              </a:pPr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FDFFB-AFF8-4811-A49A-E8AD5395DB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525CD-C514-4F86-97DD-E7FF43D84A91}" type="datetimeFigureOut">
              <a:rPr lang="en-US"/>
              <a:pPr>
                <a:defRPr/>
              </a:pPr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81869-A094-4AFC-B47C-F57053FFBE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1C26C-499B-4E5D-915C-A89566355E58}" type="datetimeFigureOut">
              <a:rPr lang="en-US"/>
              <a:pPr>
                <a:defRPr/>
              </a:pPr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9EC6C-2FCD-4AAB-8538-C2696EDF87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7B5DE-6954-452F-9D78-460249942938}" type="datetimeFigureOut">
              <a:rPr lang="en-US"/>
              <a:pPr>
                <a:defRPr/>
              </a:pPr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C3452-3287-4B83-8290-DCC3DCA2DF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F2A66-3B6A-4915-8CEC-D9F3057EF57D}" type="datetimeFigureOut">
              <a:rPr lang="en-US"/>
              <a:pPr>
                <a:defRPr/>
              </a:pPr>
              <a:t>7/14/2026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E70B3-10C8-4ACC-BF02-6BC285557C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20DDD-5AFB-4F8D-8304-B32DB4C50DCF}" type="datetimeFigureOut">
              <a:rPr lang="en-US"/>
              <a:pPr>
                <a:defRPr/>
              </a:pPr>
              <a:t>7/14/2026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24DD5-3849-4605-9509-E29A85000D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CAB90-CF3C-40E6-AE90-3A13C8602B01}" type="datetimeFigureOut">
              <a:rPr lang="en-US"/>
              <a:pPr>
                <a:defRPr/>
              </a:pPr>
              <a:t>7/14/2026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F6B76-1AA2-47C6-9CB5-1019B110A2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FFF05-B77F-455B-B7D0-24B883D54827}" type="datetimeFigureOut">
              <a:rPr lang="en-US"/>
              <a:pPr>
                <a:defRPr/>
              </a:pPr>
              <a:t>7/14/2026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3EF57-D3AE-41C9-A436-06CD84C6C8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5BF87-5D63-4AAC-B26E-2E89BFD847D5}" type="datetimeFigureOut">
              <a:rPr lang="en-US"/>
              <a:pPr>
                <a:defRPr/>
              </a:pPr>
              <a:t>7/14/2026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3A01F-9136-41FB-8FA2-4E2EE416AD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74D08-4E79-4142-BD72-E62C05F81B36}" type="datetimeFigureOut">
              <a:rPr lang="en-US"/>
              <a:pPr>
                <a:defRPr/>
              </a:pPr>
              <a:t>7/14/2026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D25D8-19B6-4EC4-9A9E-D97AA52FE2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DE4593F-F91C-4AA3-9ADE-D1A032C30316}" type="datetimeFigureOut">
              <a:rPr lang="en-US"/>
              <a:pPr>
                <a:defRPr/>
              </a:pPr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9E1B14A-CDB6-46BA-9A56-9C82B20908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8" r:id="rId2"/>
    <p:sldLayoutId id="2147483717" r:id="rId3"/>
    <p:sldLayoutId id="2147483716" r:id="rId4"/>
    <p:sldLayoutId id="2147483715" r:id="rId5"/>
    <p:sldLayoutId id="2147483714" r:id="rId6"/>
    <p:sldLayoutId id="2147483713" r:id="rId7"/>
    <p:sldLayoutId id="2147483712" r:id="rId8"/>
    <p:sldLayoutId id="2147483711" r:id="rId9"/>
    <p:sldLayoutId id="2147483710" r:id="rId10"/>
    <p:sldLayoutId id="21474837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emf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barrett.dyson.cornell.edu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031BE3-E2EE-678C-D636-0F3B980F74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8D3C621-D069-4098-A153-DAAEC0E3E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438400"/>
            <a:ext cx="8686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+mn-lt"/>
              </a:rPr>
              <a:t>Escaping Poverty Traps and Sparking Structural Transformation in Low-Income Rural Areas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955D2C6-409C-C76F-8B42-E25676E285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32620"/>
            <a:ext cx="2439828" cy="8737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0214812-2297-B41F-CA57-5521CA3B0D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37" y="4876800"/>
            <a:ext cx="868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Chris Barrett, Cornell University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Virtual seminar to Renmin University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July 14, 2026</a:t>
            </a:r>
          </a:p>
        </p:txBody>
      </p:sp>
    </p:spTree>
    <p:extLst>
      <p:ext uri="{BB962C8B-B14F-4D97-AF65-F5344CB8AC3E}">
        <p14:creationId xmlns:p14="http://schemas.microsoft.com/office/powerpoint/2010/main" val="1782478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5250" y="138113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390" name="Rectangle 3"/>
          <p:cNvSpPr>
            <a:spLocks noChangeArrowheads="1"/>
          </p:cNvSpPr>
          <p:nvPr/>
        </p:nvSpPr>
        <p:spPr bwMode="auto">
          <a:xfrm>
            <a:off x="252654" y="1098110"/>
            <a:ext cx="8557161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pPr eaLnBrk="1" hangingPunct="1"/>
            <a:r>
              <a:rPr lang="en-US" sz="2400" dirty="0">
                <a:latin typeface="+mn-lt"/>
              </a:rPr>
              <a:t>Pastoralist systems are well-adapted to weather shocks. But is it resilient to a shift in climate? Many models predict increased rainfall variability (i.e., increased risk of drought). Climate change has perhaps caused the poverty trap?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092" y="2832531"/>
            <a:ext cx="49714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n-lt"/>
              </a:rPr>
              <a:t>Herd dynamics differ b/n good and poor rainfall states, so change w/drought (&lt;250 mm/</a:t>
            </a:r>
            <a:r>
              <a:rPr lang="en-US" sz="2400" dirty="0" err="1">
                <a:latin typeface="+mn-lt"/>
              </a:rPr>
              <a:t>yr</a:t>
            </a:r>
            <a:r>
              <a:rPr lang="en-US" sz="2400" dirty="0">
                <a:latin typeface="+mn-lt"/>
              </a:rPr>
              <a:t>) risk. </a:t>
            </a:r>
          </a:p>
          <a:p>
            <a:endParaRPr lang="en-US" sz="2400" dirty="0">
              <a:latin typeface="+mn-lt"/>
            </a:endParaRPr>
          </a:p>
          <a:p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In southern Ethiopia, in expectation, doubling drought risk leads to system collapse in the absence of any change to prevailing herd dynamics.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91511" y="4054458"/>
            <a:ext cx="39195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sz="1400" dirty="0">
                <a:latin typeface="+mn-lt"/>
              </a:rPr>
              <a:t>Source: Barrett and Santos (</a:t>
            </a:r>
            <a:r>
              <a:rPr lang="en-US" sz="1400" i="1" dirty="0" err="1">
                <a:latin typeface="+mn-lt"/>
              </a:rPr>
              <a:t>Ecol</a:t>
            </a:r>
            <a:r>
              <a:rPr lang="en-US" sz="1400" i="1" dirty="0">
                <a:latin typeface="+mn-lt"/>
              </a:rPr>
              <a:t> Econ</a:t>
            </a:r>
            <a:r>
              <a:rPr lang="en-US" sz="1400" dirty="0">
                <a:latin typeface="+mn-lt"/>
              </a:rPr>
              <a:t> 2014)</a:t>
            </a:r>
          </a:p>
        </p:txBody>
      </p:sp>
      <p:pic>
        <p:nvPicPr>
          <p:cNvPr id="1025" name="Picture 2" descr="CCHD_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641" y="4293029"/>
            <a:ext cx="3276600" cy="238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4708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39B599-B4F2-47EB-83D6-945F82F359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0156" y="2211992"/>
            <a:ext cx="3537497" cy="215024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24A54D1-C81F-2638-3CE4-EC3A18C33696}"/>
              </a:ext>
            </a:extLst>
          </p:cNvPr>
          <p:cNvGrpSpPr/>
          <p:nvPr/>
        </p:nvGrpSpPr>
        <p:grpSpPr>
          <a:xfrm>
            <a:off x="95250" y="152400"/>
            <a:ext cx="8915400" cy="777016"/>
            <a:chOff x="134938" y="137384"/>
            <a:chExt cx="8915400" cy="77701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5629ED4-0C0A-F264-9453-069A117A158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34938" y="139700"/>
              <a:ext cx="8915400" cy="77470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B31B1B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/>
              <a:endParaRPr lang="en-US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C47973F-2723-E78A-1DE7-8A7059074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628" y="137384"/>
              <a:ext cx="2169834" cy="777016"/>
            </a:xfrm>
            <a:prstGeom prst="rect">
              <a:avLst/>
            </a:prstGeom>
          </p:spPr>
        </p:pic>
      </p:grpSp>
      <p:sp>
        <p:nvSpPr>
          <p:cNvPr id="15" name="TextBox 10">
            <a:extLst>
              <a:ext uri="{FF2B5EF4-FFF2-40B4-BE49-F238E27FC236}">
                <a16:creationId xmlns:a16="http://schemas.microsoft.com/office/drawing/2014/main" id="{A5B68148-C568-65BA-B585-22704583C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33887"/>
            <a:ext cx="5866736" cy="74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rgbClr val="C00000"/>
                </a:solidFill>
                <a:latin typeface="+mn-lt"/>
              </a:rPr>
              <a:t>Ex 1: Drought risk and poverty traps among  east African pastoralists</a:t>
            </a:r>
            <a:endParaRPr lang="en-US" sz="2800" b="1" i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845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2110" y="169628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CA73EA-2A69-EF3F-79FC-616FDF47E317}"/>
              </a:ext>
            </a:extLst>
          </p:cNvPr>
          <p:cNvGrpSpPr/>
          <p:nvPr/>
        </p:nvGrpSpPr>
        <p:grpSpPr>
          <a:xfrm>
            <a:off x="95250" y="152400"/>
            <a:ext cx="8915400" cy="777016"/>
            <a:chOff x="134938" y="137384"/>
            <a:chExt cx="8915400" cy="77701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282F5D2-5EFB-71CA-9897-1CC7987BD7F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34938" y="139700"/>
              <a:ext cx="8915400" cy="77470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B31B1B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/>
              <a:endParaRPr lang="en-US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8644A56-76A2-188C-74B8-37A83C489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628" y="137384"/>
              <a:ext cx="2169834" cy="777016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9C60ED0-7093-F5A3-DAE3-BC8835B0A6AF}"/>
              </a:ext>
            </a:extLst>
          </p:cNvPr>
          <p:cNvSpPr txBox="1"/>
          <p:nvPr/>
        </p:nvSpPr>
        <p:spPr>
          <a:xfrm>
            <a:off x="126490" y="944328"/>
            <a:ext cx="664501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n-lt"/>
              </a:rPr>
              <a:t>So we designed and launched index-based livestock insurance (IBLI) in 2010. Used RS NDVI series to price risk. Leverage reinsurance industry to transfer African drought risk into global capital markets.</a:t>
            </a:r>
          </a:p>
          <a:p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Index of expected herd loss based on historical NDVI-mortality relationship. For expected losses &gt;15%, seasonal payment from reinsured local insurance company. </a:t>
            </a:r>
          </a:p>
          <a:p>
            <a:endParaRPr lang="en-US" sz="2400" dirty="0">
              <a:latin typeface="+mn-lt"/>
            </a:endParaRP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1D45CA-88A6-4775-6750-A08B535CA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33887"/>
            <a:ext cx="5866736" cy="74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rgbClr val="C00000"/>
                </a:solidFill>
                <a:latin typeface="+mn-lt"/>
              </a:rPr>
              <a:t>Ex 1: Drought risk and poverty traps among  east African pastoralists</a:t>
            </a:r>
            <a:endParaRPr lang="en-US" sz="2800" b="1" i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136" y="4378261"/>
            <a:ext cx="3886200" cy="229955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8C6F02E-4486-E77D-12A9-8EE3C8C121C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33" r="1991"/>
          <a:stretch/>
        </p:blipFill>
        <p:spPr>
          <a:xfrm>
            <a:off x="154347" y="4489399"/>
            <a:ext cx="3408009" cy="22123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1337FEB-9DB3-1628-9713-3441572AAE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6736" y="4366274"/>
            <a:ext cx="1749336" cy="232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53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24805" y="174352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</a:rPr>
              <a:t>(Jensen, Barrett &amp;2014)</a:t>
            </a:r>
            <a:endParaRPr lang="en-US" b="1" i="1" dirty="0">
              <a:solidFill>
                <a:schemeClr val="bg1"/>
              </a:solidFill>
              <a:latin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8600" y="1082048"/>
            <a:ext cx="644703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n-lt"/>
              </a:rPr>
              <a:t>IBLI is an imperfect product. Removes only ~35% of loss risk. Yet worked as designed, with big impacts. Marginal impact on income, productivity,  MUAC, etc. is 6-45x that of cash transfers! </a:t>
            </a:r>
          </a:p>
          <a:p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10-year impacts show bifurcated impacts, with biggest gains in children’s education among households w/smallest 2/3 of baseline herd size.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F2AAAC-A60B-FA58-94FE-473D5F958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508" y="1034373"/>
            <a:ext cx="2172828" cy="32713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E64F54-9EAB-9998-D2A0-C9535D3C97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0" y="4203259"/>
            <a:ext cx="4363348" cy="16951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BBB0751-3159-E744-EC8C-A3F5078AF723}"/>
              </a:ext>
            </a:extLst>
          </p:cNvPr>
          <p:cNvSpPr txBox="1"/>
          <p:nvPr/>
        </p:nvSpPr>
        <p:spPr>
          <a:xfrm>
            <a:off x="460748" y="5911637"/>
            <a:ext cx="8610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n-lt"/>
              </a:rPr>
              <a:t>Now covers &gt;5 million pastoralists plus government sovereign drought risk across 5 countries (w/2 more pending). </a:t>
            </a:r>
          </a:p>
          <a:p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B365FDA-47FF-8B1B-98C9-17E426AB4D16}"/>
              </a:ext>
            </a:extLst>
          </p:cNvPr>
          <p:cNvGrpSpPr/>
          <p:nvPr/>
        </p:nvGrpSpPr>
        <p:grpSpPr>
          <a:xfrm>
            <a:off x="124805" y="168614"/>
            <a:ext cx="8915400" cy="777016"/>
            <a:chOff x="134938" y="137384"/>
            <a:chExt cx="8915400" cy="77701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B8C7F18-8072-4AAD-573F-B5989ED270B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34938" y="139700"/>
              <a:ext cx="8915400" cy="77470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B31B1B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/>
              <a:endParaRPr lang="en-US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2441764-08FA-5C51-86BB-E05D37E60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628" y="137384"/>
              <a:ext cx="2169834" cy="777016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EECF12F-E386-1049-FDCB-B66F5D3D9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33887"/>
            <a:ext cx="5866736" cy="74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rgbClr val="C00000"/>
                </a:solidFill>
                <a:latin typeface="+mn-lt"/>
              </a:rPr>
              <a:t>Ex 1: Drought risk and poverty traps among  east African pastoralists</a:t>
            </a:r>
            <a:endParaRPr lang="en-US" sz="2800" b="1" i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855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4770" y="105872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E8EC3EA-D798-4509-8C4A-C22E593BE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9B4AFC-EC37-4887-A225-D35C45718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031" y="974134"/>
            <a:ext cx="3213063" cy="12350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925B5F-A2D5-015D-C04C-F79E0D42141D}"/>
              </a:ext>
            </a:extLst>
          </p:cNvPr>
          <p:cNvSpPr txBox="1"/>
          <p:nvPr/>
        </p:nvSpPr>
        <p:spPr>
          <a:xfrm>
            <a:off x="228600" y="2778204"/>
            <a:ext cx="8229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+mn-lt"/>
                <a:cs typeface="Arial" panose="020B0604020202020204" pitchFamily="34" charset="0"/>
              </a:rPr>
              <a:t>Usual response: 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MDA (praziquantel) but high reinfection rates. Must tackle the environmental reservoir of the disease.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dirty="0"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+mn-lt"/>
                <a:cs typeface="Arial" panose="020B0604020202020204" pitchFamily="34" charset="0"/>
              </a:rPr>
              <a:t>Poverty-disease trap: 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Impedes child cognitive/physical </a:t>
            </a:r>
            <a:r>
              <a:rPr lang="en-US" sz="2000" dirty="0" err="1">
                <a:latin typeface="+mn-lt"/>
                <a:cs typeface="Arial" panose="020B0604020202020204" pitchFamily="34" charset="0"/>
              </a:rPr>
              <a:t>dev’t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 via anemia, morbidity. Disrupts work/school attendance, lowers incomes, increasing reliance on contaminated water sources.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3CC3B5-C5D4-F769-69FF-6F533C6D3730}"/>
              </a:ext>
            </a:extLst>
          </p:cNvPr>
          <p:cNvSpPr txBox="1"/>
          <p:nvPr/>
        </p:nvSpPr>
        <p:spPr>
          <a:xfrm>
            <a:off x="188399" y="950513"/>
            <a:ext cx="55721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Schistosomiasis/bilharzia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affects &gt;240mn globally (&gt;800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at risk) in poor areas. Suppresses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immunoresponse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Disrupts work/school attendance. Suppresses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immunoresponse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Especially harmful for children/women.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9019658-271B-DF06-AD3B-BD2997E664D8}"/>
              </a:ext>
            </a:extLst>
          </p:cNvPr>
          <p:cNvGrpSpPr/>
          <p:nvPr/>
        </p:nvGrpSpPr>
        <p:grpSpPr>
          <a:xfrm>
            <a:off x="95250" y="76200"/>
            <a:ext cx="8915400" cy="777016"/>
            <a:chOff x="134938" y="137384"/>
            <a:chExt cx="8915400" cy="77701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186AABA-F9B0-3B9B-B0F8-CC599C3D6E8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34938" y="139700"/>
              <a:ext cx="8915400" cy="77470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B31B1B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/>
              <a:endParaRPr lang="en-US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E3F1A10-FE49-2162-7AF6-A5925C411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628" y="137384"/>
              <a:ext cx="2169834" cy="777016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457A10B-4C01-0CB4-C833-73CAAFA60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52400"/>
            <a:ext cx="4495136" cy="74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rgbClr val="C00000"/>
                </a:solidFill>
                <a:latin typeface="+mn-lt"/>
              </a:rPr>
              <a:t>Ex 2: Infectious disease risk reduction in west Africa</a:t>
            </a:r>
            <a:endParaRPr lang="en-US" sz="2800" b="1" i="1" dirty="0">
              <a:solidFill>
                <a:srgbClr val="C00000"/>
              </a:solidFill>
              <a:latin typeface="+mn-lt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3D5F43A-DA10-5615-36D7-FB3AFFC4FEA1}"/>
              </a:ext>
            </a:extLst>
          </p:cNvPr>
          <p:cNvGrpSpPr/>
          <p:nvPr/>
        </p:nvGrpSpPr>
        <p:grpSpPr>
          <a:xfrm>
            <a:off x="387456" y="5490422"/>
            <a:ext cx="5410200" cy="834130"/>
            <a:chOff x="685800" y="5676893"/>
            <a:chExt cx="5410200" cy="83413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D82911D-CFA3-6EFF-69FD-B001F58B2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5800" y="5903461"/>
              <a:ext cx="5410200" cy="607562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168ECF0-D66A-8E79-37A6-F789314709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7125" y="5676893"/>
              <a:ext cx="2010383" cy="1884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4482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67BA-CCBE-2290-7755-EB675813C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43427058-0387-01BA-6FBB-E8D8F405E8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78E3A4-D3D3-605A-363B-C706907CE5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F7773B-AFC1-291E-2E53-1CD0C913863E}"/>
              </a:ext>
            </a:extLst>
          </p:cNvPr>
          <p:cNvSpPr/>
          <p:nvPr/>
        </p:nvSpPr>
        <p:spPr>
          <a:xfrm>
            <a:off x="94770" y="105872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8" name="Rectangle 3">
            <a:extLst>
              <a:ext uri="{FF2B5EF4-FFF2-40B4-BE49-F238E27FC236}">
                <a16:creationId xmlns:a16="http://schemas.microsoft.com/office/drawing/2014/main" id="{6E86C047-C106-27ED-75D4-07CE309D73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249" y="865103"/>
            <a:ext cx="8704076" cy="1158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+mn-lt"/>
              </a:rPr>
              <a:t>Multi-pronged approach: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DF95810-AD26-B7C9-56D1-5CA1B7930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EF798B6-A8A0-D2A0-2D90-BCAA600B7185}"/>
              </a:ext>
            </a:extLst>
          </p:cNvPr>
          <p:cNvGrpSpPr/>
          <p:nvPr/>
        </p:nvGrpSpPr>
        <p:grpSpPr>
          <a:xfrm>
            <a:off x="4943564" y="990449"/>
            <a:ext cx="3990614" cy="768432"/>
            <a:chOff x="1597452" y="2926903"/>
            <a:chExt cx="6232097" cy="102450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E3C6380-21B5-1755-FBAE-B5A8320F6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344" t="33380" b="8133"/>
            <a:stretch>
              <a:fillRect/>
            </a:stretch>
          </p:blipFill>
          <p:spPr>
            <a:xfrm>
              <a:off x="1597452" y="3221623"/>
              <a:ext cx="6232097" cy="72978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95C9255-A235-35A4-5FA5-22537E5652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61705" y="2926903"/>
              <a:ext cx="2039144" cy="278065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F7E1A6EA-8335-18D8-7898-72AD0CC131E0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54" b="2096"/>
          <a:stretch/>
        </p:blipFill>
        <p:spPr>
          <a:xfrm>
            <a:off x="4971273" y="1724627"/>
            <a:ext cx="3762912" cy="20186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ACA06C-EAEE-B8CB-F226-797AC75A40F6}"/>
              </a:ext>
            </a:extLst>
          </p:cNvPr>
          <p:cNvSpPr txBox="1"/>
          <p:nvPr/>
        </p:nvSpPr>
        <p:spPr>
          <a:xfrm>
            <a:off x="467647" y="1319697"/>
            <a:ext cx="4532051" cy="4561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Method 1: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Clear water access points of snails’ preferred habitat, the invasive, submerged weed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Ceratophyllum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demersum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lnSpc>
                <a:spcPts val="2500"/>
              </a:lnSpc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2500"/>
              </a:lnSpc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Researcher-managed trials work very well. Sharp reduction in child reinfection rates.</a:t>
            </a:r>
          </a:p>
          <a:p>
            <a:pPr>
              <a:lnSpc>
                <a:spcPts val="2500"/>
              </a:lnSpc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2500"/>
              </a:lnSpc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 use to make compost (B/C:</a:t>
            </a:r>
          </a:p>
          <a:p>
            <a:pPr>
              <a:lnSpc>
                <a:spcPts val="2500"/>
              </a:lnSpc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2.8 - 7.1) or livestock feed. </a:t>
            </a:r>
          </a:p>
          <a:p>
            <a:pPr>
              <a:lnSpc>
                <a:spcPts val="2500"/>
              </a:lnSpc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2500"/>
              </a:lnSpc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25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2024 Frontiers Plant Prize global champion!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238ABF4-88FB-CC93-6DA0-CAAB2C9EB8A1}"/>
              </a:ext>
            </a:extLst>
          </p:cNvPr>
          <p:cNvGrpSpPr/>
          <p:nvPr/>
        </p:nvGrpSpPr>
        <p:grpSpPr>
          <a:xfrm>
            <a:off x="95250" y="76200"/>
            <a:ext cx="8915400" cy="777016"/>
            <a:chOff x="134938" y="137384"/>
            <a:chExt cx="8915400" cy="7770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4BFF517-C919-3936-9BFC-241E8CC656C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34938" y="139700"/>
              <a:ext cx="8915400" cy="77470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B31B1B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/>
              <a:endParaRPr lang="en-US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43DE426-FB87-2942-C646-7DDBED10E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628" y="137384"/>
              <a:ext cx="2169834" cy="777016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F4D205D-8DD2-FF6F-27E3-69C04DCB3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52400"/>
            <a:ext cx="4495136" cy="74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rgbClr val="C00000"/>
                </a:solidFill>
                <a:latin typeface="+mn-lt"/>
              </a:rPr>
              <a:t>Ex 2: Infectious disease risk reduction in west Africa</a:t>
            </a:r>
            <a:endParaRPr lang="en-US" sz="2800" b="1" i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38FD3A2-EABA-1C4A-9761-6B4C1CD88F7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455" r="2971"/>
          <a:stretch>
            <a:fillRect/>
          </a:stretch>
        </p:blipFill>
        <p:spPr>
          <a:xfrm>
            <a:off x="4569971" y="4103890"/>
            <a:ext cx="4364207" cy="229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21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0574" y="112271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8" name="Rectangle 3"/>
          <p:cNvSpPr>
            <a:spLocks noChangeArrowheads="1"/>
          </p:cNvSpPr>
          <p:nvPr/>
        </p:nvSpPr>
        <p:spPr bwMode="auto">
          <a:xfrm>
            <a:off x="306574" y="889373"/>
            <a:ext cx="8704076" cy="1158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+mn-lt"/>
              </a:rPr>
              <a:t>Method 2: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E8EC3EA-D798-4509-8C4A-C22E593BE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3BB2E74-EFAE-4B64-9BF7-27F70FC14534}"/>
              </a:ext>
            </a:extLst>
          </p:cNvPr>
          <p:cNvGrpSpPr/>
          <p:nvPr/>
        </p:nvGrpSpPr>
        <p:grpSpPr>
          <a:xfrm>
            <a:off x="95250" y="76200"/>
            <a:ext cx="8915400" cy="777016"/>
            <a:chOff x="134938" y="137384"/>
            <a:chExt cx="8915400" cy="7770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E9078C6-9253-8AE2-75FF-E89D760F17E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34938" y="139700"/>
              <a:ext cx="8915400" cy="77470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B31B1B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/>
              <a:endParaRPr lang="en-US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E9900AE-6B77-F491-4DEE-5AE760502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628" y="137384"/>
              <a:ext cx="2169834" cy="777016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DCD41F6-E97A-0900-0ECF-D0E4B1A2A8B9}"/>
              </a:ext>
            </a:extLst>
          </p:cNvPr>
          <p:cNvSpPr txBox="1"/>
          <p:nvPr/>
        </p:nvSpPr>
        <p:spPr>
          <a:xfrm>
            <a:off x="307474" y="1308457"/>
            <a:ext cx="4438059" cy="2977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2400" dirty="0" err="1">
                <a:latin typeface="+mn-lt"/>
              </a:rPr>
              <a:t>Schisto</a:t>
            </a:r>
            <a:r>
              <a:rPr lang="en-US" sz="2400" dirty="0">
                <a:latin typeface="+mn-lt"/>
              </a:rPr>
              <a:t> infection prevalence and intensity positively assoc. w/rice cultivated area.  </a:t>
            </a:r>
          </a:p>
          <a:p>
            <a:pPr>
              <a:lnSpc>
                <a:spcPts val="2500"/>
              </a:lnSpc>
            </a:pPr>
            <a:endParaRPr lang="en-US" sz="2400" dirty="0">
              <a:latin typeface="+mn-lt"/>
            </a:endParaRPr>
          </a:p>
          <a:p>
            <a:pPr>
              <a:lnSpc>
                <a:spcPts val="2500"/>
              </a:lnSpc>
            </a:pPr>
            <a:r>
              <a:rPr lang="en-US" sz="2400" dirty="0">
                <a:latin typeface="+mn-lt"/>
              </a:rPr>
              <a:t>Introduce fish to irrigated rice fields to compete with (tilapia) or prey on (African </a:t>
            </a:r>
            <a:r>
              <a:rPr lang="en-US" sz="2400" dirty="0" err="1">
                <a:latin typeface="+mn-lt"/>
              </a:rPr>
              <a:t>bonytongue</a:t>
            </a:r>
            <a:r>
              <a:rPr lang="en-US" sz="2400" dirty="0">
                <a:latin typeface="+mn-lt"/>
              </a:rPr>
              <a:t>) snails and boost crop and fish productivity. Win-win-win.</a:t>
            </a:r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1A1B5F0-C5EC-BF73-515C-096AAB46CF8B}"/>
              </a:ext>
            </a:extLst>
          </p:cNvPr>
          <p:cNvGrpSpPr/>
          <p:nvPr/>
        </p:nvGrpSpPr>
        <p:grpSpPr>
          <a:xfrm>
            <a:off x="4793287" y="1047946"/>
            <a:ext cx="3990614" cy="1055865"/>
            <a:chOff x="4943565" y="4094441"/>
            <a:chExt cx="3990614" cy="105586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2A46078-F004-D7CD-18D9-6D5CB32E90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3529"/>
            <a:stretch>
              <a:fillRect/>
            </a:stretch>
          </p:blipFill>
          <p:spPr>
            <a:xfrm>
              <a:off x="4943565" y="4374694"/>
              <a:ext cx="3990614" cy="77561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D92D809-D2B1-9E8D-F716-CE1F37DF9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" t="1" r="2086" b="-12346"/>
            <a:stretch>
              <a:fillRect/>
            </a:stretch>
          </p:blipFill>
          <p:spPr>
            <a:xfrm>
              <a:off x="4943565" y="4094441"/>
              <a:ext cx="1533436" cy="234593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864E9C2-DF9A-174A-32E0-1E2D544DD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52400"/>
            <a:ext cx="4495136" cy="74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rgbClr val="C00000"/>
                </a:solidFill>
                <a:latin typeface="+mn-lt"/>
              </a:rPr>
              <a:t>Ex 2: Infectious disease risk reduction in west Africa</a:t>
            </a:r>
            <a:endParaRPr lang="en-US" sz="2800" b="1" i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1791233-0A0C-21FB-EA89-6CC0560A69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596" y="4416762"/>
            <a:ext cx="3709988" cy="220260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8463EA0-9E6F-25EB-B499-7DC1CB2F7F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9368" y="2150856"/>
            <a:ext cx="3048000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0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4286C-ACD9-A070-034E-18F6B5D43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E37FE989-CCD1-DA4E-FA64-9670413D40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C65046-C709-70E9-91A4-13ECB15A56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D780AE-8137-16BE-942C-A32B020CFA3B}"/>
              </a:ext>
            </a:extLst>
          </p:cNvPr>
          <p:cNvSpPr/>
          <p:nvPr/>
        </p:nvSpPr>
        <p:spPr>
          <a:xfrm>
            <a:off x="94770" y="105872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8" name="Rectangle 3">
            <a:extLst>
              <a:ext uri="{FF2B5EF4-FFF2-40B4-BE49-F238E27FC236}">
                <a16:creationId xmlns:a16="http://schemas.microsoft.com/office/drawing/2014/main" id="{63F838A2-2CB7-3ECC-AA9E-CD16A78D3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249" y="865103"/>
            <a:ext cx="8704076" cy="1158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+mn-lt"/>
              </a:rPr>
              <a:t>Method 3: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07D0614-661A-C3EA-4C0F-C9B41723E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739F998-C9D0-2C7F-F28B-E1F4E695B98B}"/>
              </a:ext>
            </a:extLst>
          </p:cNvPr>
          <p:cNvGrpSpPr/>
          <p:nvPr/>
        </p:nvGrpSpPr>
        <p:grpSpPr>
          <a:xfrm>
            <a:off x="95250" y="76200"/>
            <a:ext cx="8915400" cy="777016"/>
            <a:chOff x="134938" y="137384"/>
            <a:chExt cx="8915400" cy="7770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D66C34-228E-997B-97CE-40AD3470973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34938" y="139700"/>
              <a:ext cx="8915400" cy="77470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B31B1B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/>
              <a:endParaRPr lang="en-US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7D55E88-131F-D8BE-6C4E-8A4E0C2967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628" y="137384"/>
              <a:ext cx="2169834" cy="777016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F87EB8B-4287-536B-BC0B-44B891D13331}"/>
              </a:ext>
            </a:extLst>
          </p:cNvPr>
          <p:cNvSpPr txBox="1"/>
          <p:nvPr/>
        </p:nvSpPr>
        <p:spPr>
          <a:xfrm>
            <a:off x="441249" y="1589340"/>
            <a:ext cx="8474151" cy="3591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2400" dirty="0">
                <a:latin typeface="+mn-lt"/>
              </a:rPr>
              <a:t>Livestock suffer from </a:t>
            </a:r>
            <a:r>
              <a:rPr lang="en-US" sz="2400" dirty="0" err="1">
                <a:latin typeface="+mn-lt"/>
              </a:rPr>
              <a:t>schisto</a:t>
            </a:r>
            <a:r>
              <a:rPr lang="en-US" sz="2400" dirty="0">
                <a:latin typeface="+mn-lt"/>
              </a:rPr>
              <a:t> and serve as an environmental reservoir that can reinfect cleared surface water and irrigated rice plots. Plus, </a:t>
            </a:r>
            <a:r>
              <a:rPr lang="en-US" sz="2400" i="1" dirty="0">
                <a:latin typeface="+mn-lt"/>
              </a:rPr>
              <a:t>Schistosomiasis </a:t>
            </a:r>
            <a:r>
              <a:rPr lang="en-US" sz="2400" i="1" dirty="0" err="1">
                <a:latin typeface="+mn-lt"/>
              </a:rPr>
              <a:t>bovis</a:t>
            </a:r>
            <a:r>
              <a:rPr lang="en-US" sz="2400" i="1" dirty="0">
                <a:latin typeface="+mn-lt"/>
              </a:rPr>
              <a:t> </a:t>
            </a:r>
            <a:r>
              <a:rPr lang="en-US" sz="2400" dirty="0">
                <a:latin typeface="+mn-lt"/>
              </a:rPr>
              <a:t>hybridizing w/human forms!</a:t>
            </a:r>
          </a:p>
          <a:p>
            <a:pPr>
              <a:lnSpc>
                <a:spcPts val="2500"/>
              </a:lnSpc>
            </a:pPr>
            <a:endParaRPr lang="en-US" sz="2400" dirty="0">
              <a:latin typeface="+mn-lt"/>
            </a:endParaRPr>
          </a:p>
          <a:p>
            <a:pPr>
              <a:lnSpc>
                <a:spcPts val="2500"/>
              </a:lnSpc>
            </a:pPr>
            <a:r>
              <a:rPr lang="en-US" sz="2400" dirty="0">
                <a:latin typeface="+mn-lt"/>
              </a:rPr>
              <a:t>So about to start stage 3 livestock vaccine trials. </a:t>
            </a:r>
          </a:p>
          <a:p>
            <a:pPr>
              <a:lnSpc>
                <a:spcPts val="2500"/>
              </a:lnSpc>
            </a:pPr>
            <a:endParaRPr lang="en-US" sz="2400" dirty="0">
              <a:latin typeface="+mn-lt"/>
            </a:endParaRPr>
          </a:p>
          <a:p>
            <a:pPr>
              <a:lnSpc>
                <a:spcPts val="2500"/>
              </a:lnSpc>
            </a:pPr>
            <a:r>
              <a:rPr lang="en-US" sz="2400" dirty="0">
                <a:latin typeface="+mn-lt"/>
              </a:rPr>
              <a:t>Aim to establish (i) livestock productivity, fecundity gains, (ii) reductions in human </a:t>
            </a:r>
            <a:r>
              <a:rPr lang="en-US" sz="2400" dirty="0" err="1">
                <a:latin typeface="+mn-lt"/>
              </a:rPr>
              <a:t>schisto</a:t>
            </a:r>
            <a:r>
              <a:rPr lang="en-US" sz="2400" dirty="0">
                <a:latin typeface="+mn-lt"/>
              </a:rPr>
              <a:t>, and (iii) possible reductions in enteric methane emissions. </a:t>
            </a:r>
          </a:p>
          <a:p>
            <a:pPr>
              <a:lnSpc>
                <a:spcPts val="2500"/>
              </a:lnSpc>
            </a:pPr>
            <a:endParaRPr lang="en-US" sz="2400" dirty="0">
              <a:latin typeface="+mn-lt"/>
            </a:endParaRPr>
          </a:p>
          <a:p>
            <a:pPr>
              <a:lnSpc>
                <a:spcPts val="2500"/>
              </a:lnSpc>
            </a:pPr>
            <a:r>
              <a:rPr lang="en-US" sz="2400" dirty="0">
                <a:latin typeface="+mn-lt"/>
              </a:rPr>
              <a:t>More in a year or soon (we hope/expect) …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6783AA-A6C1-85BC-664D-A8110F9BE9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52400"/>
            <a:ext cx="4495136" cy="74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rgbClr val="C00000"/>
                </a:solidFill>
                <a:latin typeface="+mn-lt"/>
              </a:rPr>
              <a:t>Ex 2: Infectious disease risk reduction in west Africa</a:t>
            </a:r>
            <a:endParaRPr lang="en-US" sz="2800" b="1" i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7148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309F6-A53F-7B5D-85F7-605BADF9F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103C8C9F-F99E-DA5C-4AD8-5B8B2ED293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163FA4-5BE8-32D8-E7C3-C8D6543E83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A2305F-9C1A-79D0-36F6-B8F65ACB4764}"/>
              </a:ext>
            </a:extLst>
          </p:cNvPr>
          <p:cNvSpPr/>
          <p:nvPr/>
        </p:nvSpPr>
        <p:spPr>
          <a:xfrm>
            <a:off x="100503" y="131749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8" name="Rectangle 3">
            <a:extLst>
              <a:ext uri="{FF2B5EF4-FFF2-40B4-BE49-F238E27FC236}">
                <a16:creationId xmlns:a16="http://schemas.microsoft.com/office/drawing/2014/main" id="{DD4CE9CA-08AE-6E5F-2B9B-98EA7DA56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912" y="1036859"/>
            <a:ext cx="4903493" cy="1158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+mn-lt"/>
                <a:ea typeface="Calibri" panose="020F0502020204030204" pitchFamily="34" charset="0"/>
              </a:rPr>
              <a:t>As incomes rise, consumer demand growth concentrates primarily in post-harvest value added. Jobs migrate downstream from ag. This leads to rising average earnings (but increased gender earnings inequality). Requires education/health. Greater exposure to macro shocks (e.g., COVID).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b="1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b="1" i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b="1" i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b="1" i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b="1" i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b="1" i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b="1" i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b="1" i="1" dirty="0">
              <a:latin typeface="Times New Roman" panose="02020603050405020304" pitchFamily="18" charset="0"/>
            </a:endParaRPr>
          </a:p>
          <a:p>
            <a:endParaRPr lang="en-US" sz="2000" b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+mn-lt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14178F7-EC55-A8EB-4A6F-8A089FE53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BA94014-4EB3-8D8B-CE8E-FFA58069AC47}"/>
              </a:ext>
            </a:extLst>
          </p:cNvPr>
          <p:cNvGrpSpPr/>
          <p:nvPr/>
        </p:nvGrpSpPr>
        <p:grpSpPr>
          <a:xfrm>
            <a:off x="95250" y="76200"/>
            <a:ext cx="8915400" cy="777016"/>
            <a:chOff x="134938" y="137384"/>
            <a:chExt cx="8915400" cy="77701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EFA8002-5E8B-97BB-B960-13A070506A3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34938" y="139700"/>
              <a:ext cx="8915400" cy="77470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B31B1B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/>
              <a:endParaRPr lang="en-US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ED0FD89-0627-E6D0-548F-75F27DF3E3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628" y="137384"/>
              <a:ext cx="2169834" cy="777016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D063AB6-0FA3-485F-82CF-5A721CC37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3433" y="280432"/>
            <a:ext cx="6171536" cy="427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rgbClr val="C00000"/>
                </a:solidFill>
                <a:latin typeface="+mn-lt"/>
              </a:rPr>
              <a:t>Food value chain employment dynamics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F44DC95-602A-7F65-6141-7C6CE256AC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140" y="3482404"/>
            <a:ext cx="3905250" cy="31813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429ED83-2237-82EC-C337-7E60D41120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9139" y="1365504"/>
            <a:ext cx="3975769" cy="7974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F273C99-BED5-1680-1C83-54A9652217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400" y="990600"/>
            <a:ext cx="1304925" cy="27622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92A7E2D-C3BB-DA9E-4D19-9EA0F4C14A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7735" y="3674809"/>
            <a:ext cx="4048125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787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20FA9-4ECA-A971-1317-5CB2E73C4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689B6656-3666-75F3-B427-D9ED33C6AE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A054F0-0DB4-1D2A-E3E3-C59D7A5C31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E76459-BA2A-8546-AD9B-4DF34C56D0E6}"/>
              </a:ext>
            </a:extLst>
          </p:cNvPr>
          <p:cNvSpPr/>
          <p:nvPr/>
        </p:nvSpPr>
        <p:spPr>
          <a:xfrm>
            <a:off x="100503" y="131749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8" name="Rectangle 3">
            <a:extLst>
              <a:ext uri="{FF2B5EF4-FFF2-40B4-BE49-F238E27FC236}">
                <a16:creationId xmlns:a16="http://schemas.microsoft.com/office/drawing/2014/main" id="{A70AA857-A24E-6B10-9EB6-AA42B68C7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912" y="1036859"/>
            <a:ext cx="8724948" cy="1158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+mn-lt"/>
                <a:ea typeface="Calibri" panose="020F0502020204030204" pitchFamily="34" charset="0"/>
              </a:rPr>
              <a:t>Rural populations disproportionately suffer widespread, deep, persistent poverty.  Also 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face considerable uninsured risk exposure. Solving the poverty problem requires addressing the risk issue.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+mn-lt"/>
              <a:ea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+mn-lt"/>
                <a:ea typeface="Calibri" panose="020F0502020204030204" pitchFamily="34" charset="0"/>
              </a:rPr>
              <a:t>Solutions include risk reduction (e.g., vaccines) and risk transfer (e.g., insurance) while boosting productivity and facilitating </a:t>
            </a:r>
            <a:r>
              <a:rPr lang="en-US" sz="2400" dirty="0">
                <a:effectLst/>
                <a:latin typeface="+mn-lt"/>
                <a:ea typeface="Calibri" panose="020F0502020204030204" pitchFamily="34" charset="0"/>
              </a:rPr>
              <a:t>transition from intrinsically-risky agriculture to higher-return, post-farmgate jobs. Human capital investments and macro stability essential. 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b="1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b="1" i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b="1" i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b="1" i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b="1" i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b="1" i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b="1" i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b="1" i="1" dirty="0">
              <a:latin typeface="Times New Roman" panose="02020603050405020304" pitchFamily="18" charset="0"/>
            </a:endParaRPr>
          </a:p>
          <a:p>
            <a:endParaRPr lang="en-US" sz="2000" b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+mn-lt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63A7C44-C7D5-224E-028F-821654EEC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BEC7566-EEEA-E5C5-7AD7-904CA92020DC}"/>
              </a:ext>
            </a:extLst>
          </p:cNvPr>
          <p:cNvGrpSpPr/>
          <p:nvPr/>
        </p:nvGrpSpPr>
        <p:grpSpPr>
          <a:xfrm>
            <a:off x="95250" y="76200"/>
            <a:ext cx="8915400" cy="777016"/>
            <a:chOff x="134938" y="137384"/>
            <a:chExt cx="8915400" cy="77701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FD0A924-3CC2-5CFB-110E-B14475E6744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34938" y="139700"/>
              <a:ext cx="8915400" cy="77470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B31B1B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/>
              <a:endParaRPr lang="en-US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F734141-D25B-232D-D5B2-56FF8BBA7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628" y="137384"/>
              <a:ext cx="2169834" cy="777016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DE91F8D-C972-9FE4-C6A7-0D18FD0348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3433" y="280432"/>
            <a:ext cx="6171536" cy="427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rgbClr val="C00000"/>
                </a:solidFill>
                <a:latin typeface="+mn-lt"/>
              </a:rPr>
              <a:t>Facilitating escape from poverty traps</a:t>
            </a:r>
          </a:p>
        </p:txBody>
      </p:sp>
    </p:spTree>
    <p:extLst>
      <p:ext uri="{BB962C8B-B14F-4D97-AF65-F5344CB8AC3E}">
        <p14:creationId xmlns:p14="http://schemas.microsoft.com/office/powerpoint/2010/main" val="2341768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6"/>
          <p:cNvSpPr>
            <a:spLocks noChangeArrowheads="1"/>
          </p:cNvSpPr>
          <p:nvPr/>
        </p:nvSpPr>
        <p:spPr bwMode="auto">
          <a:xfrm>
            <a:off x="0" y="3452813"/>
            <a:ext cx="3365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200">
                <a:latin typeface="Times New Roman" pitchFamily="18" charset="0"/>
                <a:cs typeface="Times New Roman" pitchFamily="18" charset="0"/>
              </a:rPr>
              <a:t>    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59396" name="TextBox 7"/>
          <p:cNvSpPr txBox="1">
            <a:spLocks noChangeArrowheads="1"/>
          </p:cNvSpPr>
          <p:nvPr/>
        </p:nvSpPr>
        <p:spPr bwMode="auto">
          <a:xfrm>
            <a:off x="336550" y="2590800"/>
            <a:ext cx="89090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latin typeface="Calibri" pitchFamily="34" charset="0"/>
              </a:rPr>
              <a:t>Thank you for your time, interest and comments!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95B7669A-458B-E2BF-74B7-072FD87DE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953000"/>
            <a:ext cx="7467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latin typeface="Calibri" pitchFamily="34" charset="0"/>
              </a:rPr>
              <a:t>Links to my papers at</a:t>
            </a:r>
          </a:p>
          <a:p>
            <a:r>
              <a:rPr lang="en-US" sz="2400" b="1" dirty="0">
                <a:latin typeface="Calibri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https://barrett.dyson.cornell.edu/</a:t>
            </a:r>
            <a:endParaRPr lang="en-US" sz="2400" b="1" dirty="0">
              <a:latin typeface="Calibri" pitchFamily="34" charset="0"/>
            </a:endParaRPr>
          </a:p>
          <a:p>
            <a:endParaRPr lang="en-US" sz="2400" b="1" dirty="0">
              <a:latin typeface="Calibri" pitchFamily="34" charset="0"/>
            </a:endParaRPr>
          </a:p>
          <a:p>
            <a:r>
              <a:rPr lang="en-US" sz="2400" b="1" dirty="0">
                <a:latin typeface="Calibri" pitchFamily="34" charset="0"/>
              </a:rPr>
              <a:t>Or email me at chris.barrett@cornell.edu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3662" y="139700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390" name="Rectangle 3"/>
          <p:cNvSpPr>
            <a:spLocks noChangeArrowheads="1"/>
          </p:cNvSpPr>
          <p:nvPr/>
        </p:nvSpPr>
        <p:spPr bwMode="auto">
          <a:xfrm>
            <a:off x="228600" y="1018374"/>
            <a:ext cx="8516007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pPr>
              <a:buFont typeface="Arial" charset="0"/>
              <a:buNone/>
            </a:pPr>
            <a:r>
              <a:rPr lang="en-US" sz="2400" dirty="0">
                <a:latin typeface="Calibri" pitchFamily="34" charset="0"/>
              </a:rPr>
              <a:t>How we think about/measure poverty matters for policy design.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34222" y="5957763"/>
            <a:ext cx="6458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+mn-lt"/>
              </a:rPr>
              <a:t>Source: Carter &amp; Barrett (2006 </a:t>
            </a:r>
            <a:r>
              <a:rPr lang="en-US" sz="1200" i="1" dirty="0">
                <a:latin typeface="+mn-lt"/>
              </a:rPr>
              <a:t>JDS)</a:t>
            </a:r>
            <a:endParaRPr lang="en-US" sz="1200" dirty="0"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6E64F5-97A6-4225-B08F-92B750B34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5747" y="1759863"/>
            <a:ext cx="6081712" cy="425267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F14095D-2B9E-CA0F-AA64-67FFCA9CABE4}"/>
              </a:ext>
            </a:extLst>
          </p:cNvPr>
          <p:cNvGrpSpPr/>
          <p:nvPr/>
        </p:nvGrpSpPr>
        <p:grpSpPr>
          <a:xfrm>
            <a:off x="95250" y="129487"/>
            <a:ext cx="8915400" cy="777016"/>
            <a:chOff x="134938" y="137384"/>
            <a:chExt cx="8915400" cy="77701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9C3FC3F-B157-A4DA-B1E1-14F7D45911A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34938" y="139700"/>
              <a:ext cx="8915400" cy="77470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B31B1B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/>
              <a:endParaRPr lang="en-US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0EA530E-A346-6FFC-1644-5E024426E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938" y="137384"/>
              <a:ext cx="2169834" cy="777016"/>
            </a:xfrm>
            <a:prstGeom prst="rect">
              <a:avLst/>
            </a:prstGeom>
          </p:spPr>
        </p:pic>
      </p:grpSp>
      <p:sp>
        <p:nvSpPr>
          <p:cNvPr id="9" name="TextBox 10">
            <a:extLst>
              <a:ext uri="{FF2B5EF4-FFF2-40B4-BE49-F238E27FC236}">
                <a16:creationId xmlns:a16="http://schemas.microsoft.com/office/drawing/2014/main" id="{ADC041F8-B23C-77D8-85D9-B9F8863A0C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1" y="337260"/>
            <a:ext cx="3872712" cy="427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rgbClr val="C00000"/>
                </a:solidFill>
                <a:latin typeface="+mn-lt"/>
              </a:rPr>
              <a:t>Conceptualizing poverty</a:t>
            </a:r>
            <a:endParaRPr lang="en-US" sz="2800" b="1" i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7294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5250" y="138113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390" name="Rectangle 3"/>
          <p:cNvSpPr>
            <a:spLocks noChangeArrowheads="1"/>
          </p:cNvSpPr>
          <p:nvPr/>
        </p:nvSpPr>
        <p:spPr bwMode="auto">
          <a:xfrm>
            <a:off x="228600" y="1018374"/>
            <a:ext cx="8686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pPr>
              <a:buFont typeface="Arial" charset="0"/>
              <a:buNone/>
            </a:pPr>
            <a:r>
              <a:rPr lang="en-US" sz="2400" dirty="0">
                <a:latin typeface="Calibri" pitchFamily="34" charset="0"/>
              </a:rPr>
              <a:t>The poorest places are defined not only by the </a:t>
            </a:r>
            <a:r>
              <a:rPr lang="en-US" sz="2400" b="1" dirty="0">
                <a:latin typeface="Calibri" pitchFamily="34" charset="0"/>
              </a:rPr>
              <a:t>depth</a:t>
            </a:r>
            <a:r>
              <a:rPr lang="en-US" sz="2400" dirty="0">
                <a:latin typeface="Calibri" pitchFamily="34" charset="0"/>
              </a:rPr>
              <a:t> and </a:t>
            </a:r>
            <a:r>
              <a:rPr lang="en-US" sz="2400" b="1" dirty="0">
                <a:latin typeface="Calibri" pitchFamily="34" charset="0"/>
              </a:rPr>
              <a:t>prevalence</a:t>
            </a:r>
            <a:r>
              <a:rPr lang="en-US" sz="2400" dirty="0">
                <a:latin typeface="Calibri" pitchFamily="34" charset="0"/>
              </a:rPr>
              <a:t> of poverty but equally by poverty’s </a:t>
            </a:r>
            <a:r>
              <a:rPr lang="en-US" sz="2400" b="1" dirty="0">
                <a:latin typeface="Calibri" pitchFamily="34" charset="0"/>
              </a:rPr>
              <a:t>persistence</a:t>
            </a:r>
            <a:r>
              <a:rPr lang="en-US" sz="2400" dirty="0">
                <a:latin typeface="Calibri" pitchFamily="34" charset="0"/>
              </a:rPr>
              <a:t>. Indeed, we lack data to estimate poverty’s half-life in most poor places.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28248" y="6200409"/>
            <a:ext cx="6458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+mn-lt"/>
              </a:rPr>
              <a:t>Source: Barrett &amp; Swallow (2006 </a:t>
            </a:r>
            <a:r>
              <a:rPr lang="en-US" sz="1200" i="1" dirty="0">
                <a:latin typeface="+mn-lt"/>
              </a:rPr>
              <a:t>WD)</a:t>
            </a:r>
            <a:endParaRPr lang="en-US" sz="1200" dirty="0">
              <a:latin typeface="+mn-lt"/>
            </a:endParaRP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2780785D-D032-452C-8F70-DE1D6A42C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0232" y="2237574"/>
            <a:ext cx="5186362" cy="391481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FD80654-8A0F-AC5E-AFF9-EFB5625A3438}"/>
              </a:ext>
            </a:extLst>
          </p:cNvPr>
          <p:cNvGrpSpPr/>
          <p:nvPr/>
        </p:nvGrpSpPr>
        <p:grpSpPr>
          <a:xfrm>
            <a:off x="95250" y="129487"/>
            <a:ext cx="8915400" cy="777016"/>
            <a:chOff x="134938" y="137384"/>
            <a:chExt cx="8915400" cy="77701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1622462-E35A-701A-D8D1-F700BCA6790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34938" y="139700"/>
              <a:ext cx="8915400" cy="77470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B31B1B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/>
              <a:endParaRPr lang="en-US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BF45EEE-0CFE-47C0-FC5E-3AE93CA29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938" y="137384"/>
              <a:ext cx="2169834" cy="777016"/>
            </a:xfrm>
            <a:prstGeom prst="rect">
              <a:avLst/>
            </a:prstGeom>
          </p:spPr>
        </p:pic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A643B213-1358-ACA2-A7B6-C8F46A506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1" y="337260"/>
            <a:ext cx="5777712" cy="427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rgbClr val="C00000"/>
                </a:solidFill>
                <a:latin typeface="+mn-lt"/>
              </a:rPr>
              <a:t>Deep, widespread, persistent poverty</a:t>
            </a:r>
            <a:endParaRPr lang="en-US" sz="2800" b="1" i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4952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5250" y="145256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390" name="Rectangle 3"/>
          <p:cNvSpPr>
            <a:spLocks noChangeArrowheads="1"/>
          </p:cNvSpPr>
          <p:nvPr/>
        </p:nvSpPr>
        <p:spPr bwMode="auto">
          <a:xfrm>
            <a:off x="284905" y="1071853"/>
            <a:ext cx="6039695" cy="5534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pPr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  <a:p>
            <a:pPr>
              <a:buFont typeface="Arial" charset="0"/>
              <a:buNone/>
            </a:pPr>
            <a:r>
              <a:rPr lang="en-US" sz="2400" dirty="0">
                <a:latin typeface="Calibri" pitchFamily="34" charset="0"/>
              </a:rPr>
              <a:t>A long, contentious literature on </a:t>
            </a:r>
            <a:r>
              <a:rPr lang="en-US" sz="2400" i="1" dirty="0">
                <a:latin typeface="Calibri" pitchFamily="34" charset="0"/>
              </a:rPr>
              <a:t>poverty traps</a:t>
            </a:r>
            <a:r>
              <a:rPr lang="en-US" sz="2400" dirty="0">
                <a:latin typeface="Calibri" pitchFamily="34" charset="0"/>
              </a:rPr>
              <a:t>. Focus on deterministic, non-ergodic systems – e.g., nutritional poverty traps: a Sisyphean struggle in which people are doomed. </a:t>
            </a:r>
          </a:p>
          <a:p>
            <a:pPr>
              <a:buFont typeface="Arial" charset="0"/>
              <a:buNone/>
            </a:pPr>
            <a:r>
              <a:rPr lang="en-US" sz="1400" dirty="0">
                <a:latin typeface="Calibri" pitchFamily="34" charset="0"/>
              </a:rPr>
              <a:t>				          (Titian, </a:t>
            </a:r>
            <a:r>
              <a:rPr lang="en-US" sz="1400" i="1" dirty="0">
                <a:latin typeface="Calibri" pitchFamily="34" charset="0"/>
              </a:rPr>
              <a:t>Sisyphus</a:t>
            </a:r>
            <a:r>
              <a:rPr lang="en-US" sz="1400" dirty="0">
                <a:latin typeface="Calibri" pitchFamily="34" charset="0"/>
              </a:rPr>
              <a:t>, 1549)</a:t>
            </a:r>
          </a:p>
          <a:p>
            <a:pPr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  <a:p>
            <a:pPr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  <a:p>
            <a:pPr>
              <a:buFont typeface="Arial" charset="0"/>
              <a:buNone/>
            </a:pPr>
            <a:r>
              <a:rPr lang="en-US" sz="2400" dirty="0">
                <a:latin typeface="Calibri" pitchFamily="34" charset="0"/>
              </a:rPr>
              <a:t>But people can escape against formidable odds … generates feel-good stories we celebrate.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alibri" pitchFamily="34" charset="0"/>
              </a:rPr>
              <a:t>Poverty traps concerns risk and </a:t>
            </a:r>
            <a:r>
              <a:rPr lang="en-US" sz="2400" dirty="0" err="1">
                <a:latin typeface="Calibri" pitchFamily="34" charset="0"/>
              </a:rPr>
              <a:t>nonstationarity</a:t>
            </a:r>
            <a:r>
              <a:rPr lang="en-US" sz="2400" dirty="0">
                <a:latin typeface="Calibri" pitchFamily="34" charset="0"/>
              </a:rPr>
              <a:t> more than ergodicity! </a:t>
            </a:r>
          </a:p>
          <a:p>
            <a:pPr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  <a:p>
            <a:pPr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102954-07A2-4F54-9978-3B1C9FD130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616" y="971345"/>
            <a:ext cx="2591981" cy="29869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433F67-EE3D-46CF-AFAE-853B0C5CF7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2578" y="5392641"/>
            <a:ext cx="2965316" cy="12345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9F3A22E-C526-49AB-AE2A-0C26AA1FA8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8974" y="4630706"/>
            <a:ext cx="2693726" cy="201692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D739B66-D21C-DEA2-12D4-A6E17F8338CF}"/>
              </a:ext>
            </a:extLst>
          </p:cNvPr>
          <p:cNvGrpSpPr/>
          <p:nvPr/>
        </p:nvGrpSpPr>
        <p:grpSpPr>
          <a:xfrm>
            <a:off x="102207" y="135445"/>
            <a:ext cx="8915400" cy="784511"/>
            <a:chOff x="60587" y="-42034"/>
            <a:chExt cx="8915400" cy="78451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0F2B34C-AFB6-A423-4A5A-849160D6ED5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60587" y="-32223"/>
              <a:ext cx="8915400" cy="77470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B31B1B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E7103F8-54FC-3E91-0F0E-CDE534E03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87" y="-42034"/>
              <a:ext cx="2169834" cy="777016"/>
            </a:xfrm>
            <a:prstGeom prst="rect">
              <a:avLst/>
            </a:prstGeom>
          </p:spPr>
        </p:pic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598BDD86-D9F7-5EE4-987F-A9EDDF4D8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37260"/>
            <a:ext cx="6615913" cy="427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rgbClr val="C00000"/>
                </a:solidFill>
                <a:latin typeface="+mn-lt"/>
              </a:rPr>
              <a:t>Why deep, widespread, persistent poverty?</a:t>
            </a:r>
            <a:endParaRPr lang="en-US" sz="2800" b="1" i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3846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6BD1C-FDFA-E5B5-6913-B22E86CF5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841C110B-F4E8-DF97-793E-AB0EFD129B3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93DC93-7423-D1DC-AAA0-2836F3C17BD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5DD639-ABBA-8CE6-6047-3853F1BDB2C7}"/>
              </a:ext>
            </a:extLst>
          </p:cNvPr>
          <p:cNvSpPr/>
          <p:nvPr/>
        </p:nvSpPr>
        <p:spPr>
          <a:xfrm>
            <a:off x="76200" y="166220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A875D-A1EC-3390-B5D0-77B7EF399362}"/>
              </a:ext>
            </a:extLst>
          </p:cNvPr>
          <p:cNvGrpSpPr/>
          <p:nvPr/>
        </p:nvGrpSpPr>
        <p:grpSpPr>
          <a:xfrm>
            <a:off x="76200" y="121977"/>
            <a:ext cx="8915400" cy="777016"/>
            <a:chOff x="134938" y="137384"/>
            <a:chExt cx="8915400" cy="77701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670F6AA-AD4A-7D8C-165D-1CEFC79C045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34938" y="139700"/>
              <a:ext cx="8915400" cy="77470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B31B1B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6285CA6-4979-64EF-6B10-DEAA50EC4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628" y="137384"/>
              <a:ext cx="2169834" cy="777016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29D1E10-B106-03E7-2436-CA6A13CFF508}"/>
              </a:ext>
            </a:extLst>
          </p:cNvPr>
          <p:cNvSpPr txBox="1"/>
          <p:nvPr/>
        </p:nvSpPr>
        <p:spPr>
          <a:xfrm>
            <a:off x="391408" y="914400"/>
            <a:ext cx="87698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None/>
            </a:pPr>
            <a:r>
              <a:rPr lang="en-US" sz="2400" b="1" dirty="0">
                <a:latin typeface="Calibri" pitchFamily="34" charset="0"/>
              </a:rPr>
              <a:t>The world – and especially low-income, rural communities – face increasing risk of climate/conflict/food price/other shocks.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171D729E-2902-BDCE-181E-8017EBEC7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9230" y="338371"/>
            <a:ext cx="5486400" cy="427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rgbClr val="C00000"/>
                </a:solidFill>
                <a:latin typeface="+mn-lt"/>
              </a:rPr>
              <a:t>Matters in a world growing riskier</a:t>
            </a:r>
            <a:endParaRPr lang="en-US" sz="2800" b="1" i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Picture 3" descr="A screenshot of a graph&#10;&#10;AI-generated content may be incorrect.">
            <a:extLst>
              <a:ext uri="{FF2B5EF4-FFF2-40B4-BE49-F238E27FC236}">
                <a16:creationId xmlns:a16="http://schemas.microsoft.com/office/drawing/2014/main" id="{E2FBA3BF-3138-7F66-DFD9-A2C562174D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" r="1000" b="32222"/>
          <a:stretch>
            <a:fillRect/>
          </a:stretch>
        </p:blipFill>
        <p:spPr>
          <a:xfrm>
            <a:off x="391408" y="1715953"/>
            <a:ext cx="3542580" cy="2446611"/>
          </a:xfrm>
          <a:prstGeom prst="rect">
            <a:avLst/>
          </a:prstGeom>
        </p:spPr>
      </p:pic>
      <p:pic>
        <p:nvPicPr>
          <p:cNvPr id="11" name="Picture 10" descr="A graph of a number of people&#10;&#10;AI-generated content may be incorrect.">
            <a:extLst>
              <a:ext uri="{FF2B5EF4-FFF2-40B4-BE49-F238E27FC236}">
                <a16:creationId xmlns:a16="http://schemas.microsoft.com/office/drawing/2014/main" id="{E9C43CA8-5FFA-C117-4A0A-4AA8386497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388" y="1693392"/>
            <a:ext cx="3607058" cy="254615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DE82F19-9B55-E530-75AD-C24BA7D7D443}"/>
              </a:ext>
            </a:extLst>
          </p:cNvPr>
          <p:cNvGrpSpPr/>
          <p:nvPr/>
        </p:nvGrpSpPr>
        <p:grpSpPr>
          <a:xfrm>
            <a:off x="2441803" y="4138957"/>
            <a:ext cx="4184194" cy="2586881"/>
            <a:chOff x="866775" y="933450"/>
            <a:chExt cx="7410450" cy="499110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4AA57A9-36C6-3CB9-0F48-2AC6F83806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6775" y="933450"/>
              <a:ext cx="7410450" cy="49911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2DAA886-19E9-83CC-119A-13AFE8294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62255" y="1143345"/>
              <a:ext cx="2257425" cy="8667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2951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r>
              <a:rPr lang="en-US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7090" y="115923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390" name="Rectangle 3"/>
          <p:cNvSpPr>
            <a:spLocks noChangeArrowheads="1"/>
          </p:cNvSpPr>
          <p:nvPr/>
        </p:nvSpPr>
        <p:spPr bwMode="auto">
          <a:xfrm>
            <a:off x="3209866" y="1413690"/>
            <a:ext cx="5154789" cy="2646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pPr>
              <a:lnSpc>
                <a:spcPts val="2500"/>
              </a:lnSpc>
              <a:buFont typeface="Arial" charset="0"/>
              <a:buNone/>
            </a:pPr>
            <a:r>
              <a:rPr lang="en-US" sz="2400" dirty="0">
                <a:latin typeface="Calibri" pitchFamily="34" charset="0"/>
              </a:rPr>
              <a:t>Poverty traps arise where peoples’ optimal behaviors both reinforce and are limited by their current poverty. </a:t>
            </a:r>
            <a:br>
              <a:rPr lang="en-US" sz="2400" dirty="0">
                <a:latin typeface="Calibri" pitchFamily="34" charset="0"/>
              </a:rPr>
            </a:br>
            <a:endParaRPr lang="en-US" sz="2400" dirty="0">
              <a:latin typeface="Calibri" pitchFamily="34" charset="0"/>
            </a:endParaRPr>
          </a:p>
          <a:p>
            <a:pPr>
              <a:lnSpc>
                <a:spcPts val="2500"/>
              </a:lnSpc>
              <a:buFont typeface="Arial" charset="0"/>
              <a:buNone/>
            </a:pPr>
            <a:r>
              <a:rPr lang="en-US" sz="2400" dirty="0">
                <a:latin typeface="Calibri" pitchFamily="34" charset="0"/>
              </a:rPr>
              <a:t>Poverty and uninsured risk exposure highly correlated. So maybe risk exposure is the key factor to address?</a:t>
            </a:r>
          </a:p>
          <a:p>
            <a:pPr>
              <a:lnSpc>
                <a:spcPts val="2500"/>
              </a:lnSpc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  <a:p>
            <a:pPr>
              <a:lnSpc>
                <a:spcPts val="2500"/>
              </a:lnSpc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  <a:p>
            <a:pPr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</p:txBody>
      </p:sp>
      <p:pic>
        <p:nvPicPr>
          <p:cNvPr id="5" name="Picture 4" descr="A picture containing text, outdoor, ground, person&#10;&#10;Description automatically generated">
            <a:extLst>
              <a:ext uri="{FF2B5EF4-FFF2-40B4-BE49-F238E27FC236}">
                <a16:creationId xmlns:a16="http://schemas.microsoft.com/office/drawing/2014/main" id="{A400E759-2AEA-4131-BF78-9B09006856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22" y="990600"/>
            <a:ext cx="2327510" cy="349263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B27A599-ECFC-CE13-90EE-DB05CF485C56}"/>
              </a:ext>
            </a:extLst>
          </p:cNvPr>
          <p:cNvGrpSpPr/>
          <p:nvPr/>
        </p:nvGrpSpPr>
        <p:grpSpPr>
          <a:xfrm>
            <a:off x="187090" y="121977"/>
            <a:ext cx="8915400" cy="777016"/>
            <a:chOff x="134938" y="137384"/>
            <a:chExt cx="8915400" cy="77701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F96E285-BB05-6B32-2807-74A26D2E8B1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34938" y="139700"/>
              <a:ext cx="8915400" cy="77470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B31B1B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/>
              <a:endParaRPr lang="en-US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DA5124E-3FA1-A6F5-228B-1B3FD1392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628" y="137384"/>
              <a:ext cx="2169834" cy="777016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C444F8A-CF10-A1D4-D237-7F661BA627F2}"/>
              </a:ext>
            </a:extLst>
          </p:cNvPr>
          <p:cNvSpPr txBox="1"/>
          <p:nvPr/>
        </p:nvSpPr>
        <p:spPr>
          <a:xfrm>
            <a:off x="235694" y="4755515"/>
            <a:ext cx="87212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None/>
            </a:pPr>
            <a:r>
              <a:rPr lang="en-US" sz="2400" dirty="0">
                <a:latin typeface="Calibri" pitchFamily="34" charset="0"/>
              </a:rPr>
              <a:t>The possibility of risk-based poverty traps puts a premium on risk reduction and risk transfer tools: credit, insurance, savings, novel technologies, social solidarity networks, etc. May help explain the limited long-term gains of cash transfers programs.</a:t>
            </a:r>
            <a:endParaRPr lang="en-US" dirty="0"/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17E96B81-7D41-20F2-4B6B-8D4D04B18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2577" y="337260"/>
            <a:ext cx="3885536" cy="427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rgbClr val="C00000"/>
                </a:solidFill>
                <a:latin typeface="+mn-lt"/>
              </a:rPr>
              <a:t>Risk-based poverty traps</a:t>
            </a:r>
            <a:endParaRPr lang="en-US" sz="2800" b="1" i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6132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AE8D5-6A18-B7FC-6E64-EBF7C3055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F84CDB5E-E1B3-2DDC-CC24-BE7C98EBA79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268865-6E22-AAD1-A7BF-79DB294C024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493886-525F-37BB-AAA0-2D3D15047669}"/>
              </a:ext>
            </a:extLst>
          </p:cNvPr>
          <p:cNvSpPr/>
          <p:nvPr/>
        </p:nvSpPr>
        <p:spPr>
          <a:xfrm>
            <a:off x="76200" y="121977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8FC3AD8-D8E9-2351-3878-BB56AE2E38A1}"/>
              </a:ext>
            </a:extLst>
          </p:cNvPr>
          <p:cNvGrpSpPr/>
          <p:nvPr/>
        </p:nvGrpSpPr>
        <p:grpSpPr>
          <a:xfrm>
            <a:off x="76200" y="121977"/>
            <a:ext cx="8915400" cy="777016"/>
            <a:chOff x="134938" y="137384"/>
            <a:chExt cx="8915400" cy="77701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DC5184-3226-760D-B850-A395727276B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34938" y="139700"/>
              <a:ext cx="8915400" cy="77470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B31B1B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/>
              <a:endParaRPr lang="en-US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EF174E2-CB43-9041-3ABB-F2E0CF37B6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628" y="137384"/>
              <a:ext cx="2169834" cy="777016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D834309-E09B-90C6-B42B-D682046FC768}"/>
              </a:ext>
            </a:extLst>
          </p:cNvPr>
          <p:cNvGrpSpPr/>
          <p:nvPr/>
        </p:nvGrpSpPr>
        <p:grpSpPr>
          <a:xfrm>
            <a:off x="5738753" y="1133537"/>
            <a:ext cx="2971800" cy="762344"/>
            <a:chOff x="2062264" y="2720454"/>
            <a:chExt cx="5019472" cy="120465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5B9D0A8-0C52-18F3-F37C-09BC2F36F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62264" y="2932889"/>
              <a:ext cx="5019472" cy="992221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0F369F6-201E-D980-1F55-A10748E5BF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62264" y="2720454"/>
              <a:ext cx="2519876" cy="235289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C630E3A-E962-C661-E226-4CEDD8E50096}"/>
              </a:ext>
            </a:extLst>
          </p:cNvPr>
          <p:cNvSpPr txBox="1"/>
          <p:nvPr/>
        </p:nvSpPr>
        <p:spPr>
          <a:xfrm>
            <a:off x="265706" y="5052098"/>
            <a:ext cx="87698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None/>
            </a:pPr>
            <a:r>
              <a:rPr lang="en-US" sz="2400" dirty="0">
                <a:latin typeface="Calibri" pitchFamily="34" charset="0"/>
              </a:rPr>
              <a:t>A population is a mixture distribution of well-being dynamics. The poor sub population is a mixture distribution of the inescapably (Type I) and the unnecessarily poor who face multiple equilibria (Type M). Risk is salient for all, especially the latter subpopulation. </a:t>
            </a:r>
            <a:endParaRPr lang="en-US" dirty="0"/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8B1DE4F-0797-414B-9990-96BE0C1AD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96708"/>
            <a:ext cx="4101313" cy="427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rgbClr val="C00000"/>
                </a:solidFill>
                <a:latin typeface="+mn-lt"/>
              </a:rPr>
              <a:t>Risk-based poverty traps</a:t>
            </a:r>
            <a:endParaRPr lang="en-US" sz="2800" b="1" i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120A46-A77A-3147-C1EB-BEDE80369B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40" y="1151683"/>
            <a:ext cx="4989070" cy="38857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2A096D7-5A91-712C-4006-03963EF8AE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7400" y="1996692"/>
            <a:ext cx="3015168" cy="44652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5B62031-EA26-2F2D-1DBA-AE96964D89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8753" y="1997150"/>
            <a:ext cx="121721" cy="35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402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39919-BF83-F21D-30C1-915BE066D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71EBD33C-8935-FD57-02D5-84F6D74F388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BFC447-8F94-4677-BC21-25473563A8A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2EB949-41F5-FD62-887B-D54E5EA3FEB4}"/>
              </a:ext>
            </a:extLst>
          </p:cNvPr>
          <p:cNvSpPr/>
          <p:nvPr/>
        </p:nvSpPr>
        <p:spPr>
          <a:xfrm>
            <a:off x="187090" y="115923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3358422-5E01-4051-401E-B9C216EF64E9}"/>
              </a:ext>
            </a:extLst>
          </p:cNvPr>
          <p:cNvGrpSpPr/>
          <p:nvPr/>
        </p:nvGrpSpPr>
        <p:grpSpPr>
          <a:xfrm>
            <a:off x="187090" y="121977"/>
            <a:ext cx="8915400" cy="777016"/>
            <a:chOff x="134938" y="137384"/>
            <a:chExt cx="8915400" cy="77701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2F1CFEE-FEFF-7FCF-DCBA-D6ED955EE3D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34938" y="139700"/>
              <a:ext cx="8915400" cy="77470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B31B1B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/>
              <a:endParaRPr lang="en-US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1717F48-CA82-1C8E-79E6-9646BE326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628" y="137384"/>
              <a:ext cx="2169834" cy="777016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FB8821E-55EC-FBA3-294A-F49773BC759F}"/>
              </a:ext>
            </a:extLst>
          </p:cNvPr>
          <p:cNvSpPr txBox="1"/>
          <p:nvPr/>
        </p:nvSpPr>
        <p:spPr>
          <a:xfrm>
            <a:off x="152400" y="5105400"/>
            <a:ext cx="891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None/>
            </a:pPr>
            <a:r>
              <a:rPr lang="en-US" sz="2400" dirty="0">
                <a:latin typeface="Calibri" pitchFamily="34" charset="0"/>
              </a:rPr>
              <a:t>Various mechanisms underpin poverty traps: (1) market imperfections, esp. in financial and land markets, due both to the impact of shocks and ex ante risk response; (2) behavioral phenomena, related to cognition,  mental health, social solidarity, etc.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9E1779-9A61-D1E3-D4B7-55C6C5C147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066800"/>
            <a:ext cx="8323335" cy="4057914"/>
          </a:xfrm>
          <a:prstGeom prst="rect">
            <a:avLst/>
          </a:prstGeom>
        </p:spPr>
      </p:pic>
      <p:sp>
        <p:nvSpPr>
          <p:cNvPr id="16" name="TextBox 10">
            <a:extLst>
              <a:ext uri="{FF2B5EF4-FFF2-40B4-BE49-F238E27FC236}">
                <a16:creationId xmlns:a16="http://schemas.microsoft.com/office/drawing/2014/main" id="{32C001C2-C1F1-A4BF-9A1E-8991C5299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96708"/>
            <a:ext cx="4101313" cy="427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rgbClr val="C00000"/>
                </a:solidFill>
                <a:latin typeface="+mn-lt"/>
              </a:rPr>
              <a:t>Risk-based poverty traps</a:t>
            </a:r>
            <a:endParaRPr lang="en-US" sz="2800" b="1" i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74910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5250" y="138113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389" name="TextBox 10"/>
          <p:cNvSpPr txBox="1">
            <a:spLocks noChangeArrowheads="1"/>
          </p:cNvSpPr>
          <p:nvPr/>
        </p:nvSpPr>
        <p:spPr bwMode="auto">
          <a:xfrm>
            <a:off x="228600" y="228600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Example 2: Index-based livestock insurance (IBLI)</a:t>
            </a:r>
            <a:endParaRPr lang="en-US" sz="28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6390" name="Rectangle 3"/>
          <p:cNvSpPr>
            <a:spLocks noChangeArrowheads="1"/>
          </p:cNvSpPr>
          <p:nvPr/>
        </p:nvSpPr>
        <p:spPr bwMode="auto">
          <a:xfrm>
            <a:off x="246993" y="1024680"/>
            <a:ext cx="8650014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r>
              <a:rPr lang="en-US" sz="2400" dirty="0">
                <a:latin typeface="Calibri" pitchFamily="34" charset="0"/>
              </a:rPr>
              <a:t>Poverty traps exist in the arid and semi-arid lands of Kenya/Ethiopia. </a:t>
            </a:r>
            <a:r>
              <a:rPr lang="en-US" sz="2400" b="1" dirty="0">
                <a:latin typeface="Calibri" pitchFamily="34" charset="0"/>
              </a:rPr>
              <a:t>Catastrophic herd loss risk due to major droughts is </a:t>
            </a:r>
            <a:r>
              <a:rPr lang="en-US" sz="2400" b="1" i="1" u="sng" dirty="0">
                <a:latin typeface="Calibri" pitchFamily="34" charset="0"/>
              </a:rPr>
              <a:t>the</a:t>
            </a:r>
            <a:r>
              <a:rPr lang="en-US" sz="2400" b="1" dirty="0">
                <a:latin typeface="Calibri" pitchFamily="34" charset="0"/>
              </a:rPr>
              <a:t> major cause of these dynamics. </a:t>
            </a:r>
            <a:r>
              <a:rPr lang="en-US" sz="2400" dirty="0">
                <a:latin typeface="Calibri" pitchFamily="34" charset="0"/>
              </a:rPr>
              <a:t>Puts a premium on drought risk management, both for individuals and for society. </a:t>
            </a:r>
          </a:p>
          <a:p>
            <a:pPr>
              <a:buFont typeface="Arial" charset="0"/>
              <a:buNone/>
            </a:pPr>
            <a:endParaRPr lang="en-US" sz="2800" dirty="0">
              <a:latin typeface="Calibri" pitchFamily="34" charset="0"/>
            </a:endParaRPr>
          </a:p>
          <a:p>
            <a:endParaRPr lang="en-US" sz="2400" b="1" dirty="0">
              <a:latin typeface="Calibri" pitchFamily="34" charset="0"/>
            </a:endParaRPr>
          </a:p>
          <a:p>
            <a:pPr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  <a:p>
            <a:pPr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  <a:p>
            <a:pPr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</p:txBody>
      </p:sp>
      <p:pic>
        <p:nvPicPr>
          <p:cNvPr id="1639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350" y="3015191"/>
            <a:ext cx="4438650" cy="3641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53984" y="2637706"/>
            <a:ext cx="6458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+mn-lt"/>
              </a:rPr>
              <a:t>Sources: </a:t>
            </a:r>
            <a:r>
              <a:rPr lang="en-US" sz="1200" dirty="0" err="1">
                <a:latin typeface="+mn-lt"/>
              </a:rPr>
              <a:t>Lybbert</a:t>
            </a:r>
            <a:r>
              <a:rPr lang="en-US" sz="1200" dirty="0">
                <a:latin typeface="+mn-lt"/>
              </a:rPr>
              <a:t> et al. (2004 </a:t>
            </a:r>
            <a:r>
              <a:rPr lang="en-US" sz="1200" i="1" dirty="0">
                <a:latin typeface="+mn-lt"/>
              </a:rPr>
              <a:t>EJ</a:t>
            </a:r>
            <a:r>
              <a:rPr lang="en-US" sz="1200" dirty="0">
                <a:latin typeface="+mn-lt"/>
              </a:rPr>
              <a:t>) and Santos &amp; Barrett (2011 </a:t>
            </a:r>
            <a:r>
              <a:rPr lang="en-US" sz="1200" i="1" dirty="0">
                <a:latin typeface="+mn-lt"/>
              </a:rPr>
              <a:t>JDE, </a:t>
            </a:r>
            <a:r>
              <a:rPr lang="en-US" sz="1200" dirty="0">
                <a:latin typeface="+mn-lt"/>
              </a:rPr>
              <a:t>2019 UCP/NBER volume) on </a:t>
            </a:r>
            <a:r>
              <a:rPr lang="en-US" sz="1200" dirty="0" err="1">
                <a:latin typeface="+mn-lt"/>
              </a:rPr>
              <a:t>Boran</a:t>
            </a:r>
            <a:r>
              <a:rPr lang="en-US" sz="1200" dirty="0">
                <a:latin typeface="+mn-lt"/>
              </a:rPr>
              <a:t> in s. Ethiopia. Barrett et al. (2006 </a:t>
            </a:r>
            <a:r>
              <a:rPr lang="en-US" sz="1200" i="1" dirty="0">
                <a:latin typeface="+mn-lt"/>
              </a:rPr>
              <a:t>JDS</a:t>
            </a:r>
            <a:r>
              <a:rPr lang="en-US" sz="1200" dirty="0">
                <a:latin typeface="+mn-lt"/>
              </a:rPr>
              <a:t>) and </a:t>
            </a:r>
            <a:r>
              <a:rPr lang="en-US" sz="1200" dirty="0" err="1">
                <a:latin typeface="+mn-lt"/>
              </a:rPr>
              <a:t>Chantarat</a:t>
            </a:r>
            <a:r>
              <a:rPr lang="en-US" sz="1200" dirty="0">
                <a:latin typeface="+mn-lt"/>
              </a:rPr>
              <a:t> et al. (2017 </a:t>
            </a:r>
            <a:r>
              <a:rPr lang="en-US" sz="1200" i="1" dirty="0">
                <a:latin typeface="+mn-lt"/>
              </a:rPr>
              <a:t>WD</a:t>
            </a:r>
            <a:r>
              <a:rPr lang="en-US" sz="1200" dirty="0">
                <a:latin typeface="+mn-lt"/>
              </a:rPr>
              <a:t>) in n. Kenya.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t="8890" r="14779" b="6665"/>
          <a:stretch/>
        </p:blipFill>
        <p:spPr>
          <a:xfrm>
            <a:off x="4585396" y="3155643"/>
            <a:ext cx="2113798" cy="2974975"/>
          </a:xfrm>
          <a:prstGeom prst="rect">
            <a:avLst/>
          </a:prstGeom>
        </p:spPr>
      </p:pic>
      <p:pic>
        <p:nvPicPr>
          <p:cNvPr id="12" name="Picture 4" descr="BoranWoman&amp;Child@DiribGombo">
            <a:extLst>
              <a:ext uri="{FF2B5EF4-FFF2-40B4-BE49-F238E27FC236}">
                <a16:creationId xmlns:a16="http://schemas.microsoft.com/office/drawing/2014/main" id="{7DC54AED-E1C0-416C-BF01-75A17C582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659" y="3155643"/>
            <a:ext cx="2240756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645F650-C5BB-E2BC-9DD2-25DF970AB939}"/>
              </a:ext>
            </a:extLst>
          </p:cNvPr>
          <p:cNvGrpSpPr/>
          <p:nvPr/>
        </p:nvGrpSpPr>
        <p:grpSpPr>
          <a:xfrm>
            <a:off x="95250" y="152400"/>
            <a:ext cx="8915400" cy="777016"/>
            <a:chOff x="134938" y="137384"/>
            <a:chExt cx="8915400" cy="77701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089FB61-C8B8-9B27-44C7-8D9B694FB71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34938" y="139700"/>
              <a:ext cx="8915400" cy="77470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B31B1B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/>
              <a:endParaRPr lang="en-US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1F8BFC1-6765-F7E0-C534-7617050E78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628" y="137384"/>
              <a:ext cx="2169834" cy="777016"/>
            </a:xfrm>
            <a:prstGeom prst="rect">
              <a:avLst/>
            </a:prstGeom>
          </p:spPr>
        </p:pic>
      </p:grpSp>
      <p:sp>
        <p:nvSpPr>
          <p:cNvPr id="9" name="TextBox 10">
            <a:extLst>
              <a:ext uri="{FF2B5EF4-FFF2-40B4-BE49-F238E27FC236}">
                <a16:creationId xmlns:a16="http://schemas.microsoft.com/office/drawing/2014/main" id="{72332D8A-DA51-C937-FE94-3BA26F81D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33887"/>
            <a:ext cx="5866736" cy="74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rgbClr val="C00000"/>
                </a:solidFill>
                <a:latin typeface="+mn-lt"/>
              </a:rPr>
              <a:t>Ex 1: Drought risk and poverty traps among  east African pastoralists</a:t>
            </a:r>
            <a:endParaRPr lang="en-US" sz="2800" b="1" i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5780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3497</TotalTime>
  <Words>1301</Words>
  <Application>Microsoft Office PowerPoint</Application>
  <PresentationFormat>On-screen Show (4:3)</PresentationFormat>
  <Paragraphs>129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IBLI Performance Paper</dc:title>
  <dc:creator>Pin Chantarat</dc:creator>
  <cp:lastModifiedBy>Chris Barrett</cp:lastModifiedBy>
  <cp:revision>167</cp:revision>
  <dcterms:created xsi:type="dcterms:W3CDTF">2009-03-02T19:09:48Z</dcterms:created>
  <dcterms:modified xsi:type="dcterms:W3CDTF">2026-07-15T00:07:34Z</dcterms:modified>
</cp:coreProperties>
</file>